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handoutMasterIdLst>
    <p:handoutMasterId r:id="rId6"/>
  </p:handoutMasterIdLst>
  <p:sldIdLst>
    <p:sldId id="327" r:id="rId2"/>
    <p:sldId id="325" r:id="rId3"/>
    <p:sldId id="329" r:id="rId4"/>
    <p:sldId id="326" r:id="rId5"/>
  </p:sldIdLst>
  <p:sldSz cx="6858000" cy="9144000" type="screen4x3"/>
  <p:notesSz cx="7053263" cy="93091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0000"/>
    <a:srgbClr val="339966"/>
    <a:srgbClr val="740027"/>
    <a:srgbClr val="660033"/>
    <a:srgbClr val="482400"/>
    <a:srgbClr val="0066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8785" autoAdjust="0"/>
  </p:normalViewPr>
  <p:slideViewPr>
    <p:cSldViewPr>
      <p:cViewPr>
        <p:scale>
          <a:sx n="136" d="100"/>
          <a:sy n="136" d="100"/>
        </p:scale>
        <p:origin x="468" y="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7228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4408" y="0"/>
            <a:ext cx="3057227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259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1738"/>
            <a:ext cx="3057228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4408" y="8841738"/>
            <a:ext cx="3057227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FDC0DC7-AF5E-4F29-9A28-8B2E9CE1793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5464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6572250" cy="79248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MX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5" y="2352"/>
                <a:ext cx="4817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</p:grpSp>
      </p:grpSp>
      <p:sp>
        <p:nvSpPr>
          <p:cNvPr id="9831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1543050" y="1524000"/>
            <a:ext cx="4972050" cy="29464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MX"/>
              <a:t>Haga clic para cambiar el estilo de título	</a:t>
            </a:r>
          </a:p>
        </p:txBody>
      </p:sp>
      <p:sp>
        <p:nvSpPr>
          <p:cNvPr id="9831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5283200"/>
            <a:ext cx="5143500" cy="21336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MX"/>
              <a:t>Haga clic para modificar el estilo de subtítulo del patrón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8335963"/>
            <a:ext cx="1428750" cy="609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2516188" y="8331200"/>
            <a:ext cx="2171700" cy="609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FCD02-2707-4CA9-858A-242EEE5335D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9666B-21CC-4B26-9A4E-1712F4201AB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5057776" y="369889"/>
            <a:ext cx="1457325" cy="780415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1" y="369889"/>
            <a:ext cx="4219575" cy="780415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848DE-EEF1-4355-B376-79573DA62A9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69888"/>
            <a:ext cx="5829300" cy="1524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2133601"/>
            <a:ext cx="2838450" cy="604043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3676650" y="2133601"/>
            <a:ext cx="2838450" cy="6040439"/>
          </a:xfrm>
        </p:spPr>
        <p:txBody>
          <a:bodyPr/>
          <a:lstStyle/>
          <a:p>
            <a:pPr lvl="0"/>
            <a:endParaRPr lang="es-MX" noProof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0D19B-07D5-409D-BBE6-976942AA066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ítulo, imágenes prediseñad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69888"/>
            <a:ext cx="5829300" cy="1524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imágenes prediseñadas"/>
          <p:cNvSpPr>
            <a:spLocks noGrp="1"/>
          </p:cNvSpPr>
          <p:nvPr>
            <p:ph type="clipArt" sz="half" idx="1"/>
          </p:nvPr>
        </p:nvSpPr>
        <p:spPr>
          <a:xfrm>
            <a:off x="685800" y="2133601"/>
            <a:ext cx="2838450" cy="6040439"/>
          </a:xfrm>
        </p:spPr>
        <p:txBody>
          <a:bodyPr/>
          <a:lstStyle/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676650" y="2133601"/>
            <a:ext cx="2838450" cy="604043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4748B-AED8-4B4C-8E67-DE70C9025CE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69888"/>
            <a:ext cx="5829300" cy="1524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2133601"/>
            <a:ext cx="2838450" cy="604043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3676650" y="2133601"/>
            <a:ext cx="2838450" cy="294322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3676650" y="5229226"/>
            <a:ext cx="2838450" cy="294481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3F811-0C32-4E6D-843F-58B86A3B8E4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ítulo y objetos encima del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69888"/>
            <a:ext cx="5829300" cy="1524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2133601"/>
            <a:ext cx="5829300" cy="294322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85800" y="5229226"/>
            <a:ext cx="5829300" cy="294481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789F6-208A-4049-A7FE-FF54603543E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3BAC1-0CCB-466F-AC18-E0A634D3B03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338" y="5875339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1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001D4-2177-4265-BA39-9F6EF81D6A7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2133601"/>
            <a:ext cx="2838450" cy="6040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676650" y="2133601"/>
            <a:ext cx="2838450" cy="6040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02796-EA76-4512-813B-F0BDEA2C5C9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4564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4564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E7683-161F-4B90-B52D-573EA0FE895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976E7-5AFF-4F5C-8C07-F95FFACB186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64EFE-6107-40EF-8D6B-79708125381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3539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9" y="363538"/>
            <a:ext cx="3833812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5D850-201C-4A8F-8BDF-A4D4EEB25E1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9FE6E-4704-47DD-BF0C-DB1F511F113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6515100" cy="6502400"/>
            <a:chOff x="0" y="0"/>
            <a:chExt cx="5472" cy="3072"/>
          </a:xfrm>
        </p:grpSpPr>
        <p:sp>
          <p:nvSpPr>
            <p:cNvPr id="9728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MX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9728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9728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</p:grpSp>
      </p:grpSp>
      <p:sp>
        <p:nvSpPr>
          <p:cNvPr id="9728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69888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9728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33600"/>
            <a:ext cx="5829300" cy="604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9728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8335963"/>
            <a:ext cx="14859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729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8331200"/>
            <a:ext cx="22288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729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086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B5D4B4B9-B8D5-475E-AE1B-240500C17EB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97292" name="Line 12"/>
          <p:cNvSpPr>
            <a:spLocks noChangeShapeType="1"/>
          </p:cNvSpPr>
          <p:nvPr/>
        </p:nvSpPr>
        <p:spPr bwMode="auto">
          <a:xfrm>
            <a:off x="0" y="6502400"/>
            <a:ext cx="4572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42" r:id="rId1"/>
    <p:sldLayoutId id="2147484443" r:id="rId2"/>
    <p:sldLayoutId id="2147484444" r:id="rId3"/>
    <p:sldLayoutId id="2147484445" r:id="rId4"/>
    <p:sldLayoutId id="2147484446" r:id="rId5"/>
    <p:sldLayoutId id="2147484447" r:id="rId6"/>
    <p:sldLayoutId id="2147484448" r:id="rId7"/>
    <p:sldLayoutId id="2147484449" r:id="rId8"/>
    <p:sldLayoutId id="2147484450" r:id="rId9"/>
    <p:sldLayoutId id="2147484451" r:id="rId10"/>
    <p:sldLayoutId id="2147484452" r:id="rId11"/>
    <p:sldLayoutId id="2147484453" r:id="rId12"/>
    <p:sldLayoutId id="2147484454" r:id="rId13"/>
    <p:sldLayoutId id="2147484455" r:id="rId14"/>
    <p:sldLayoutId id="2147484456" r:id="rId15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7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7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7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7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7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7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7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7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7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7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7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7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7" grpId="0"/>
      <p:bldP spid="97288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4 Marcador de contenido"/>
          <p:cNvSpPr>
            <a:spLocks noGrp="1"/>
          </p:cNvSpPr>
          <p:nvPr>
            <p:ph idx="1"/>
          </p:nvPr>
        </p:nvSpPr>
        <p:spPr>
          <a:xfrm>
            <a:off x="685800" y="3643313"/>
            <a:ext cx="5829300" cy="428625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857250" y="3929063"/>
          <a:ext cx="5429288" cy="4158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  <a:p>
                      <a:pPr algn="ctr"/>
                      <a:r>
                        <a:rPr lang="es-MX" sz="800" dirty="0"/>
                        <a:t>DOCUMENTOS QUE PRESENTA (PERSONA MORAL)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  <a:p>
                      <a:pPr algn="ctr"/>
                      <a:r>
                        <a:rPr lang="es-MX" sz="800" dirty="0"/>
                        <a:t>STATUS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309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DATOS GENERALES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dirty="0"/>
                        <a:t>CUMPLE</a:t>
                      </a:r>
                      <a:endParaRPr lang="es-ES" sz="7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320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COPIA</a:t>
                      </a:r>
                      <a:r>
                        <a:rPr lang="es-MX" sz="750" baseline="0" dirty="0"/>
                        <a:t> FOTOSTÁTICA COTEJADA DEL ACTA CONSTITUTIVA DE LA SOCIEDAD DEBIDAMENTE INSCRITA EN EL REGISTRO PÚBLICO DE LA PROPIEDAD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dirty="0"/>
                        <a:t>CUMPLE</a:t>
                      </a:r>
                      <a:endParaRPr lang="es-ES" sz="7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320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COPIA</a:t>
                      </a:r>
                      <a:r>
                        <a:rPr lang="es-MX" sz="750" baseline="0" dirty="0"/>
                        <a:t> FOTOSTÁTICA COTEJADA DEL PODER GENERAL O ESPECIAL A FAVOR DEL REPRESENTANTE OTORGADO ANTE LA FE  DE NOTARIO PÚBLICO, DEBIDAMENTE INSCRITO EN EL REGISTRO PÚBLICO DE LA PROPIEDAD PARA INTERVENIR EN LOS PROCEDIMIENTOS A QUE ESTA LEY SE REFIERE EN NOMBRE Y REPRESENTÁCIÓN DEL PODERDANTE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dirty="0"/>
                        <a:t>CUMPLE</a:t>
                      </a:r>
                      <a:endParaRPr lang="es-ES" sz="7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028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REFERENCIAS</a:t>
                      </a:r>
                      <a:r>
                        <a:rPr lang="es-MX" sz="750" baseline="0" dirty="0"/>
                        <a:t> COMERCIALES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b="0" dirty="0"/>
                        <a:t>CUMPLE</a:t>
                      </a:r>
                      <a:endParaRPr lang="es-ES" sz="75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602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TIPO</a:t>
                      </a:r>
                      <a:r>
                        <a:rPr lang="es-MX" sz="750" baseline="0" dirty="0"/>
                        <a:t> DE BIENES O SERVICIOS QUE PRODUCE O COMERCIALIZA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b="0" dirty="0"/>
                        <a:t>CUMPLE</a:t>
                      </a:r>
                      <a:endParaRPr lang="es-ES" sz="75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052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COPIA</a:t>
                      </a:r>
                      <a:r>
                        <a:rPr lang="es-MX" sz="750" baseline="0" dirty="0"/>
                        <a:t> FOTOSTÁTICA COTEJADA DE LA CÉDULA DE IDENTIFICACIÓN FISCAL COMO CONTRIBUYENTE  ANTE LA SHCP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dirty="0"/>
                        <a:t>CUMPLE</a:t>
                      </a:r>
                      <a:endParaRPr lang="es-ES" sz="7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314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COMPROBANTE DE DOMICILIO</a:t>
                      </a:r>
                      <a:r>
                        <a:rPr lang="es-MX" sz="750" baseline="0" dirty="0"/>
                        <a:t> ACTUALIZADO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dirty="0"/>
                        <a:t>CUMPLE</a:t>
                      </a:r>
                      <a:endParaRPr lang="es-ES" sz="7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365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COPIA FOTOSTÁTICA COTEJADA DE LA ÚLTIMA DECLARACIÓN ANUAL</a:t>
                      </a:r>
                      <a:r>
                        <a:rPr lang="es-MX" sz="750" baseline="0" dirty="0"/>
                        <a:t> DEL IMPUESTO SOBRE LA RENTA Y DEL IMPUESTO AL VALOR AGREGADO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dirty="0"/>
                        <a:t>CUMPLE</a:t>
                      </a:r>
                      <a:endParaRPr lang="es-ES" sz="7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ESTADOS</a:t>
                      </a:r>
                      <a:r>
                        <a:rPr lang="es-MX" sz="750" baseline="0" dirty="0"/>
                        <a:t> FINANCIEROS CORRESPONDIENTES A LOS DOS ÚLTIMOS EJERCICIOS FISCALES FIRMADOS POR CONTADOR PÚBLICO, ACOMPAÑADO DE COPIA SIMPLE DE SU CÉDULA PROFESIONAL, O EN SU CASO, AUDITADOS, EN TÉRMINOS DE LAS DISPOSICIONES FISCALES APLICABLES. ASÍ TAMBIÉN, DEBERÁN ESTAR FIRMADOS POR EL REPRESENTANTE LEGAL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dirty="0"/>
                        <a:t>CUMPLE</a:t>
                      </a:r>
                      <a:endParaRPr lang="es-ES" sz="7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4596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MANIFESTACIÓN ESCRITA DE NO ENCONTRARSE EN ALGUNO DE LOS SUPUESTOS</a:t>
                      </a:r>
                      <a:r>
                        <a:rPr lang="es-MX" sz="750" baseline="0" dirty="0"/>
                        <a:t> DE IMPEDIMENTOS A QUE SE REFIERE EL REGLAMENTO INTERIOR DEL CONSEJO DE LA JUDICATURA DEL ESTADO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dirty="0"/>
                        <a:t>CUMPLE</a:t>
                      </a:r>
                      <a:endParaRPr lang="es-ES" sz="7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85794" y="2071670"/>
            <a:ext cx="5572164" cy="2923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MX" sz="1300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Solicitud de Ingreso/ Refrendo al Padrón de Proveedores.</a:t>
            </a:r>
            <a:endParaRPr lang="es-ES" sz="1300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370913"/>
              </p:ext>
            </p:extLst>
          </p:nvPr>
        </p:nvGraphicFramePr>
        <p:xfrm>
          <a:off x="857250" y="2428875"/>
          <a:ext cx="5429288" cy="1332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6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2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190">
                <a:tc gridSpan="2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  <a:p>
                      <a:pPr algn="ctr"/>
                      <a:r>
                        <a:rPr lang="es-MX" sz="800" dirty="0"/>
                        <a:t>DATOS</a:t>
                      </a:r>
                      <a:r>
                        <a:rPr lang="es-MX" sz="800" baseline="0" dirty="0"/>
                        <a:t> GENERALES DEL SOLICITANTE</a:t>
                      </a:r>
                      <a:endParaRPr lang="es-MX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NOMBRE DE LA EMPRESA: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DOMICILIO: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MX" sz="8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TELEFONO: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FECHA DE SOLICITUD: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596923"/>
              </p:ext>
            </p:extLst>
          </p:nvPr>
        </p:nvGraphicFramePr>
        <p:xfrm>
          <a:off x="857250" y="7929563"/>
          <a:ext cx="5429288" cy="8219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2837">
                <a:tc gridSpan="2"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NOMBRE , CARGO Y FIRMA DEL  REPRESENTANTE LEGAL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NOMBRE:  </a:t>
                      </a:r>
                      <a:endParaRPr lang="es-MX" sz="800" b="0" baseline="0" dirty="0"/>
                    </a:p>
                    <a:p>
                      <a:pPr algn="just"/>
                      <a:endParaRPr lang="es-MX" sz="800" b="0" baseline="0" dirty="0"/>
                    </a:p>
                    <a:p>
                      <a:pPr algn="just"/>
                      <a:endParaRPr lang="es-MX" sz="800" dirty="0"/>
                    </a:p>
                    <a:p>
                      <a:pPr algn="just"/>
                      <a:r>
                        <a:rPr lang="es-MX" sz="800" b="1" dirty="0"/>
                        <a:t>CARGO:  </a:t>
                      </a:r>
                      <a:endParaRPr lang="es-ES" sz="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b="1" dirty="0"/>
                        <a:t>FIRMA:</a:t>
                      </a:r>
                    </a:p>
                    <a:p>
                      <a:endParaRPr lang="es-MX" sz="800" b="1" dirty="0"/>
                    </a:p>
                    <a:p>
                      <a:endParaRPr lang="es-MX" sz="800" b="1" dirty="0"/>
                    </a:p>
                    <a:p>
                      <a:endParaRPr lang="es-ES" sz="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9 Rectángulo"/>
          <p:cNvSpPr/>
          <p:nvPr/>
        </p:nvSpPr>
        <p:spPr>
          <a:xfrm>
            <a:off x="4286256" y="1428728"/>
            <a:ext cx="2214578" cy="5539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MX" sz="3000" b="1" spc="30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N°:</a:t>
            </a:r>
            <a:endParaRPr lang="es-ES" sz="3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3" name="6 Rectángulo"/>
          <p:cNvSpPr/>
          <p:nvPr/>
        </p:nvSpPr>
        <p:spPr>
          <a:xfrm>
            <a:off x="1988840" y="611560"/>
            <a:ext cx="4726878" cy="86409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s-ES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Poder Judicial Del Estado de Veracruz</a:t>
            </a:r>
            <a:endParaRPr lang="es-MX" sz="1600" b="1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Consejo de la Judicatura</a:t>
            </a: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Dirección General de Administración</a:t>
            </a:r>
          </a:p>
        </p:txBody>
      </p:sp>
      <p:pic>
        <p:nvPicPr>
          <p:cNvPr id="14" name="image2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5" t="5215" r="4478" b="232"/>
          <a:stretch/>
        </p:blipFill>
        <p:spPr bwMode="auto">
          <a:xfrm>
            <a:off x="476672" y="467544"/>
            <a:ext cx="1584176" cy="8995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785902" y="467544"/>
            <a:ext cx="5072098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Poder Judicial Del Estado de Veracruz</a:t>
            </a:r>
            <a:endParaRPr lang="es-MX" sz="1600" b="1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Consejo de la Judicatura</a:t>
            </a: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Dirección General de Administración</a:t>
            </a:r>
          </a:p>
        </p:txBody>
      </p:sp>
      <p:sp>
        <p:nvSpPr>
          <p:cNvPr id="19460" name="4 Marcador de contenido"/>
          <p:cNvSpPr>
            <a:spLocks noGrp="1"/>
          </p:cNvSpPr>
          <p:nvPr>
            <p:ph idx="1"/>
          </p:nvPr>
        </p:nvSpPr>
        <p:spPr>
          <a:xfrm>
            <a:off x="685800" y="3643313"/>
            <a:ext cx="5829300" cy="428625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71064"/>
              </p:ext>
            </p:extLst>
          </p:nvPr>
        </p:nvGraphicFramePr>
        <p:xfrm>
          <a:off x="714375" y="2175720"/>
          <a:ext cx="5786478" cy="5414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502">
                <a:tc gridSpan="2"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DATOS GENERALES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754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NOMBRE,</a:t>
                      </a:r>
                      <a:r>
                        <a:rPr lang="es-MX" sz="800" b="1" baseline="0" dirty="0"/>
                        <a:t> DENOMINACIÓN O RAZÓN SOCIAL: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08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NÚMERO DE REGISTRO FEDERAL DE CONTRIBUYENTES: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354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DOMICILIO</a:t>
                      </a:r>
                      <a:r>
                        <a:rPr lang="es-MX" sz="800" b="1" baseline="0" dirty="0"/>
                        <a:t> FISCAL (CALLE, NÚMERO, COLONIA, FRACCIONAMIENTO): 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502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MUNICIPIO Y ESTADO: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502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CÓDIGO POSTAL: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502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TELEFONO (S) Y FAX (ES):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502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CORREO (S) ELECTRÓNICO (S):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988">
                <a:tc>
                  <a:txBody>
                    <a:bodyPr/>
                    <a:lstStyle/>
                    <a:p>
                      <a:pPr algn="just"/>
                      <a:r>
                        <a:rPr lang="es-ES" sz="800" b="1" dirty="0"/>
                        <a:t>PAGINA WEB: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6599309"/>
                  </a:ext>
                </a:extLst>
              </a:tr>
              <a:tr h="431530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DESCRIPCIÓN DEL OBJETO SOCIAL: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0320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ESCRITURA</a:t>
                      </a:r>
                      <a:r>
                        <a:rPr lang="es-MX" sz="800" b="1" baseline="0" dirty="0"/>
                        <a:t> CONSTITUTIVA INSCRITA EN EL REGISTRO PÚBLICO DE LA PROPIEDAD: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b="1" dirty="0"/>
                        <a:t>NÚMERO:   </a:t>
                      </a:r>
                      <a:endParaRPr lang="es-MX" sz="800" b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LIBRO:  </a:t>
                      </a:r>
                      <a:endParaRPr lang="es-MX" sz="800" b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FECHA:  </a:t>
                      </a:r>
                      <a:endParaRPr lang="es-MX" sz="800" b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ANTE LA FE DEL NOTARIO </a:t>
                      </a:r>
                      <a:r>
                        <a:rPr lang="es-MX" sz="800" b="1" baseline="0" dirty="0"/>
                        <a:t>PÚBLICO:  </a:t>
                      </a:r>
                      <a:endParaRPr lang="es-MX" sz="800" b="0" baseline="0" dirty="0"/>
                    </a:p>
                    <a:p>
                      <a:endParaRPr lang="es-MX" sz="800" baseline="0" dirty="0"/>
                    </a:p>
                    <a:p>
                      <a:r>
                        <a:rPr lang="es-MX" sz="800" b="1" baseline="0" dirty="0"/>
                        <a:t>LUGAR:  </a:t>
                      </a:r>
                      <a:endParaRPr lang="es-MX" sz="800" b="0" baseline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NÚMERO DE INSCRIPCIÓN ANTE EL REGISTRO PÚBLICO DE LA PROPIEDAD Y DEL COMERCIO: </a:t>
                      </a:r>
                    </a:p>
                    <a:p>
                      <a:endParaRPr lang="es-MX" sz="800" b="0" dirty="0"/>
                    </a:p>
                    <a:p>
                      <a:r>
                        <a:rPr lang="es-MX" sz="800" b="1" dirty="0"/>
                        <a:t>REGISTRO DE CAJA</a:t>
                      </a:r>
                      <a:r>
                        <a:rPr lang="es-MX" sz="800" b="0" dirty="0"/>
                        <a:t>:  </a:t>
                      </a:r>
                    </a:p>
                    <a:p>
                      <a:endParaRPr lang="es-MX" sz="800" b="0" dirty="0"/>
                    </a:p>
                    <a:p>
                      <a:r>
                        <a:rPr lang="es-MX" sz="800" b="1" dirty="0"/>
                        <a:t>LUGAR DE INSCRIPCIÓN:  </a:t>
                      </a:r>
                      <a:endParaRPr lang="es-MX" sz="800" b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FECHA DE INSCRIPCIÓN:  </a:t>
                      </a:r>
                      <a:endParaRPr lang="es-MX" sz="800" b="0" dirty="0"/>
                    </a:p>
                    <a:p>
                      <a:endParaRPr lang="es-MX" sz="800" b="0" baseline="0" dirty="0"/>
                    </a:p>
                    <a:p>
                      <a:endParaRPr lang="es-MX" sz="800" b="0" baseline="0" dirty="0"/>
                    </a:p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6" name="image2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5" t="5215" r="4478" b="232"/>
          <a:stretch/>
        </p:blipFill>
        <p:spPr bwMode="auto">
          <a:xfrm>
            <a:off x="476672" y="251520"/>
            <a:ext cx="1584176" cy="8995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785902" y="539552"/>
            <a:ext cx="5072098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Poder Judicial Del Estado de Veracruz</a:t>
            </a:r>
            <a:endParaRPr lang="es-MX" sz="1600" b="1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Consejo de la Judicatura</a:t>
            </a: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Dirección General de Administración</a:t>
            </a:r>
          </a:p>
        </p:txBody>
      </p:sp>
      <p:sp>
        <p:nvSpPr>
          <p:cNvPr id="20484" name="4 Marcador de contenido"/>
          <p:cNvSpPr>
            <a:spLocks noGrp="1"/>
          </p:cNvSpPr>
          <p:nvPr>
            <p:ph idx="1"/>
          </p:nvPr>
        </p:nvSpPr>
        <p:spPr>
          <a:xfrm>
            <a:off x="714374" y="3643313"/>
            <a:ext cx="5800725" cy="3448967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756623"/>
              </p:ext>
            </p:extLst>
          </p:nvPr>
        </p:nvGraphicFramePr>
        <p:xfrm>
          <a:off x="728621" y="2136916"/>
          <a:ext cx="5578198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8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3502"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DATOS GENERALES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7802">
                <a:tc>
                  <a:txBody>
                    <a:bodyPr/>
                    <a:lstStyle/>
                    <a:p>
                      <a:pPr algn="just"/>
                      <a:r>
                        <a:rPr lang="es-ES" sz="800" b="1" dirty="0" smtClean="0"/>
                        <a:t>Relación de accionistas (Del Acta Constitutiva y considerando últimas reformas):</a:t>
                      </a:r>
                    </a:p>
                    <a:p>
                      <a:pPr algn="just"/>
                      <a:r>
                        <a:rPr lang="es-ES" sz="800" b="1" dirty="0" smtClean="0"/>
                        <a:t>Apellido Paterno:		Apellido Materno:		Nombre (s):</a:t>
                      </a:r>
                    </a:p>
                    <a:p>
                      <a:pPr algn="just"/>
                      <a:endParaRPr lang="es-ES" sz="800" b="1" dirty="0" smtClean="0"/>
                    </a:p>
                    <a:p>
                      <a:pPr algn="just"/>
                      <a:r>
                        <a:rPr lang="es-ES" sz="800" b="1" dirty="0" smtClean="0"/>
                        <a:t>Administración (Del Acta Constitutiva y última reforma):</a:t>
                      </a:r>
                    </a:p>
                    <a:p>
                      <a:pPr algn="just"/>
                      <a:r>
                        <a:rPr lang="es-ES" sz="800" b="1" dirty="0" smtClean="0"/>
                        <a:t>Apellido Paterno:		Apellido Materno:		Nombre (s):</a:t>
                      </a:r>
                    </a:p>
                    <a:p>
                      <a:pPr algn="just"/>
                      <a:endParaRPr lang="es-ES" sz="800" b="1" dirty="0" smtClean="0"/>
                    </a:p>
                    <a:p>
                      <a:pPr algn="just"/>
                      <a:r>
                        <a:rPr lang="es-ES" sz="800" b="1" dirty="0" smtClean="0"/>
                        <a:t>Con facultades para: ____________________________________________</a:t>
                      </a:r>
                    </a:p>
                    <a:p>
                      <a:pPr algn="just"/>
                      <a:endParaRPr lang="es-ES" sz="800" b="1" dirty="0" smtClean="0"/>
                    </a:p>
                    <a:p>
                      <a:pPr algn="just"/>
                      <a:r>
                        <a:rPr lang="es-ES" sz="800" b="1" dirty="0" smtClean="0"/>
                        <a:t>Se otorgaron, además los siguientes nombramientos (Del Acta Constitutiva y última reforma):</a:t>
                      </a:r>
                    </a:p>
                    <a:p>
                      <a:pPr algn="just"/>
                      <a:r>
                        <a:rPr lang="es-ES" sz="800" b="1" dirty="0" smtClean="0"/>
                        <a:t>Apellido Paterno:		Apellido Materno:		Nombre (s):</a:t>
                      </a:r>
                    </a:p>
                    <a:p>
                      <a:pPr algn="just"/>
                      <a:endParaRPr lang="es-ES" sz="800" b="1" dirty="0" smtClean="0"/>
                    </a:p>
                    <a:p>
                      <a:pPr algn="just"/>
                      <a:r>
                        <a:rPr lang="es-ES" sz="800" b="1" dirty="0" smtClean="0"/>
                        <a:t>Con facultades para: ____________________________________________</a:t>
                      </a:r>
                    </a:p>
                    <a:p>
                      <a:pPr algn="just"/>
                      <a:endParaRPr lang="es-ES" sz="800" b="1" dirty="0" smtClean="0"/>
                    </a:p>
                    <a:p>
                      <a:pPr algn="just"/>
                      <a:r>
                        <a:rPr lang="es-ES" sz="800" b="1" dirty="0" smtClean="0"/>
                        <a:t>Reformas al acta constitutiva:                                                Fecha:</a:t>
                      </a:r>
                    </a:p>
                    <a:p>
                      <a:pPr algn="just"/>
                      <a:endParaRPr lang="es-ES" sz="800" b="1" dirty="0" smtClean="0"/>
                    </a:p>
                    <a:p>
                      <a:pPr algn="just"/>
                      <a:r>
                        <a:rPr lang="es-ES" sz="800" b="1" dirty="0" smtClean="0"/>
                        <a:t>Volumen:            Libro:</a:t>
                      </a:r>
                    </a:p>
                    <a:p>
                      <a:pPr algn="just"/>
                      <a:endParaRPr lang="es-ES" sz="800" b="1" dirty="0" smtClean="0"/>
                    </a:p>
                    <a:p>
                      <a:pPr algn="just"/>
                      <a:r>
                        <a:rPr lang="es-ES" sz="800" b="1" dirty="0" smtClean="0"/>
                        <a:t>Nombre, número y lugar del Notario Público ante el cual se dio fe de la misma:</a:t>
                      </a:r>
                    </a:p>
                    <a:p>
                      <a:pPr algn="just"/>
                      <a:endParaRPr lang="es-ES" sz="800" b="1" dirty="0" smtClean="0"/>
                    </a:p>
                    <a:p>
                      <a:pPr algn="just"/>
                      <a:r>
                        <a:rPr lang="es-ES" sz="800" b="1" dirty="0" smtClean="0"/>
                        <a:t>Lugar, fecha y número de inscripción en el Registro de Comercio:</a:t>
                      </a:r>
                    </a:p>
                    <a:p>
                      <a:pPr algn="just"/>
                      <a:endParaRPr lang="es-ES" sz="800" b="1" dirty="0" smtClean="0"/>
                    </a:p>
                    <a:p>
                      <a:pPr algn="just"/>
                      <a:r>
                        <a:rPr lang="es-ES" sz="800" b="1" dirty="0" smtClean="0"/>
                        <a:t>Apoderados: </a:t>
                      </a:r>
                    </a:p>
                    <a:p>
                      <a:pPr algn="just"/>
                      <a:r>
                        <a:rPr lang="es-ES" sz="800" b="1" dirty="0" smtClean="0"/>
                        <a:t>Apellido Paterno:		Apellido Materno:		Nombre (s):</a:t>
                      </a:r>
                    </a:p>
                    <a:p>
                      <a:pPr algn="just"/>
                      <a:endParaRPr lang="es-ES" sz="800" b="1" dirty="0" smtClean="0"/>
                    </a:p>
                    <a:p>
                      <a:pPr algn="just"/>
                      <a:endParaRPr lang="es-ES" sz="800" b="1" dirty="0" smtClean="0"/>
                    </a:p>
                    <a:p>
                      <a:pPr algn="just"/>
                      <a:endParaRPr lang="es-ES" sz="800" b="1" dirty="0" smtClean="0"/>
                    </a:p>
                    <a:p>
                      <a:pPr algn="just"/>
                      <a:endParaRPr lang="es-ES" sz="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352389"/>
              </p:ext>
            </p:extLst>
          </p:nvPr>
        </p:nvGraphicFramePr>
        <p:xfrm>
          <a:off x="1484784" y="7308304"/>
          <a:ext cx="4500595" cy="1232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FIRMA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8768">
                <a:tc>
                  <a:txBody>
                    <a:bodyPr/>
                    <a:lstStyle/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/>
                        <a:t>(NOMBRE)</a:t>
                      </a:r>
                      <a:endParaRPr lang="es-ES" sz="800" b="1" dirty="0"/>
                    </a:p>
                    <a:p>
                      <a:pPr algn="ctr"/>
                      <a:r>
                        <a:rPr lang="es-MX" sz="800" b="1" dirty="0"/>
                        <a:t>REPRESENTANTE</a:t>
                      </a:r>
                      <a:r>
                        <a:rPr lang="es-MX" sz="800" b="1" baseline="0" dirty="0"/>
                        <a:t> LEGAL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image2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5" t="5215" r="4478" b="232"/>
          <a:stretch/>
        </p:blipFill>
        <p:spPr bwMode="auto">
          <a:xfrm>
            <a:off x="476672" y="251520"/>
            <a:ext cx="1584176" cy="8995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3943475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785902" y="539552"/>
            <a:ext cx="5072098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Poder Judicial Del Estado de Veracruz</a:t>
            </a:r>
            <a:endParaRPr lang="es-MX" sz="1600" b="1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Consejo de la Judicatura</a:t>
            </a: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Dirección General de Administración</a:t>
            </a:r>
          </a:p>
        </p:txBody>
      </p:sp>
      <p:sp>
        <p:nvSpPr>
          <p:cNvPr id="20484" name="4 Marcador de contenido"/>
          <p:cNvSpPr>
            <a:spLocks noGrp="1"/>
          </p:cNvSpPr>
          <p:nvPr>
            <p:ph idx="1"/>
          </p:nvPr>
        </p:nvSpPr>
        <p:spPr>
          <a:xfrm>
            <a:off x="714374" y="3643313"/>
            <a:ext cx="5800725" cy="3448967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000368"/>
              </p:ext>
            </p:extLst>
          </p:nvPr>
        </p:nvGraphicFramePr>
        <p:xfrm>
          <a:off x="714375" y="2214563"/>
          <a:ext cx="5786478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502">
                <a:tc gridSpan="2"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DATOS GENERALES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780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/>
                        <a:t>PODER GENERAL </a:t>
                      </a:r>
                      <a:r>
                        <a:rPr lang="es-MX" sz="800" b="1" baseline="0" dirty="0"/>
                        <a:t>INSCRITO EN EL REGISTRO PÚBLICO DE LA PROPIEDAD:</a:t>
                      </a:r>
                      <a:endParaRPr lang="es-ES" sz="800" b="1" dirty="0"/>
                    </a:p>
                    <a:p>
                      <a:pPr algn="just"/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b="1" dirty="0"/>
                        <a:t>NOMBRE DEL REPRESENTANTE</a:t>
                      </a:r>
                      <a:r>
                        <a:rPr lang="es-MX" sz="800" b="1" baseline="0" dirty="0"/>
                        <a:t> </a:t>
                      </a:r>
                      <a:r>
                        <a:rPr lang="es-MX" sz="800" b="1" baseline="0" dirty="0" smtClean="0"/>
                        <a:t>LEGAL O APODERADO LEGAL:</a:t>
                      </a:r>
                      <a:r>
                        <a:rPr lang="es-MX" sz="800" b="0" baseline="0" dirty="0" smtClean="0"/>
                        <a:t> </a:t>
                      </a:r>
                      <a:endParaRPr lang="es-MX" sz="800" b="0" baseline="0" dirty="0"/>
                    </a:p>
                    <a:p>
                      <a:endParaRPr lang="es-MX" sz="800" b="1" baseline="0" dirty="0"/>
                    </a:p>
                    <a:p>
                      <a:r>
                        <a:rPr lang="es-MX" sz="800" b="1" baseline="0" dirty="0"/>
                        <a:t>REGISTRO FEDERAL DE CONTRIBUYENTES: </a:t>
                      </a:r>
                      <a:endParaRPr lang="es-MX" sz="800" b="0" baseline="0" dirty="0"/>
                    </a:p>
                    <a:p>
                      <a:endParaRPr lang="es-MX" sz="800" b="1" baseline="0" dirty="0"/>
                    </a:p>
                    <a:p>
                      <a:endParaRPr lang="es-MX" sz="400" b="1" baseline="0" dirty="0"/>
                    </a:p>
                    <a:p>
                      <a:r>
                        <a:rPr lang="es-MX" sz="800" b="1" baseline="0" dirty="0"/>
                        <a:t>IDENTIFICACIÓN OFICIAL NUMERO: </a:t>
                      </a:r>
                    </a:p>
                    <a:p>
                      <a:endParaRPr lang="es-MX" sz="800" b="1" baseline="0" dirty="0"/>
                    </a:p>
                    <a:p>
                      <a:r>
                        <a:rPr lang="es-MX" sz="800" b="1" baseline="0" dirty="0"/>
                        <a:t>TELÉFONO DE CONTACTO:</a:t>
                      </a:r>
                    </a:p>
                    <a:p>
                      <a:endParaRPr lang="es-MX" sz="800" b="1" baseline="0" dirty="0"/>
                    </a:p>
                    <a:p>
                      <a:r>
                        <a:rPr lang="es-MX" sz="800" b="1" baseline="0" dirty="0"/>
                        <a:t>CORREO ELECTRÓNICO:</a:t>
                      </a:r>
                    </a:p>
                    <a:p>
                      <a:endParaRPr lang="es-MX" sz="800" b="0" baseline="0" dirty="0"/>
                    </a:p>
                    <a:p>
                      <a:r>
                        <a:rPr lang="es-MX" sz="800" b="1" baseline="0" dirty="0"/>
                        <a:t>INSTRUMENTO DE IDENTIFICACIÓN: </a:t>
                      </a:r>
                      <a:endParaRPr lang="es-MX" sz="800" b="0" baseline="0" dirty="0"/>
                    </a:p>
                    <a:p>
                      <a:endParaRPr lang="es-MX" sz="800" b="0" baseline="0" dirty="0"/>
                    </a:p>
                    <a:p>
                      <a:r>
                        <a:rPr lang="es-MX" sz="800" b="1" baseline="0" dirty="0"/>
                        <a:t>FOLIO:</a:t>
                      </a:r>
                      <a:r>
                        <a:rPr lang="es-MX" sz="800" b="0" baseline="0" dirty="0"/>
                        <a:t> </a:t>
                      </a:r>
                    </a:p>
                    <a:p>
                      <a:endParaRPr lang="es-MX" sz="800" b="1" dirty="0"/>
                    </a:p>
                    <a:p>
                      <a:r>
                        <a:rPr lang="es-MX" sz="800" b="1" dirty="0"/>
                        <a:t>LIBRO:</a:t>
                      </a:r>
                      <a:r>
                        <a:rPr lang="es-MX" sz="800" b="0" baseline="0" dirty="0"/>
                        <a:t>  </a:t>
                      </a:r>
                      <a:endParaRPr lang="es-MX" sz="800" b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FECHA:  </a:t>
                      </a:r>
                      <a:endParaRPr lang="es-MX" sz="800" b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ANTE LA FE DEL NOTARIO </a:t>
                      </a:r>
                      <a:r>
                        <a:rPr lang="es-MX" sz="800" b="1" baseline="0" dirty="0"/>
                        <a:t>PÚBLICO:  </a:t>
                      </a:r>
                    </a:p>
                    <a:p>
                      <a:endParaRPr lang="es-MX" sz="800" baseline="0" dirty="0"/>
                    </a:p>
                    <a:p>
                      <a:r>
                        <a:rPr lang="es-MX" sz="800" b="1" baseline="0" dirty="0"/>
                        <a:t>LUGAR: </a:t>
                      </a:r>
                      <a:endParaRPr lang="es-MX" sz="800" b="0" baseline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NÚMERO DE INSCRIPCIÓN ANTE EL REGISTRO PÚBLICO DE LA PROPIEDAD Y DEL COMERCIO:</a:t>
                      </a:r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FOJAS: </a:t>
                      </a:r>
                      <a:endParaRPr lang="es-MX" sz="800" b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LUGAR DE INSCRIPCIÓN:</a:t>
                      </a:r>
                      <a:r>
                        <a:rPr lang="es-MX" sz="800" b="0" dirty="0"/>
                        <a:t> </a:t>
                      </a:r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FECHA DE INSCRIPCIÓN:</a:t>
                      </a:r>
                      <a:r>
                        <a:rPr lang="es-MX" sz="800" b="0" baseline="0" dirty="0"/>
                        <a:t> </a:t>
                      </a:r>
                    </a:p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352389"/>
              </p:ext>
            </p:extLst>
          </p:nvPr>
        </p:nvGraphicFramePr>
        <p:xfrm>
          <a:off x="1484784" y="7308304"/>
          <a:ext cx="4500595" cy="1232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FIRMA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8768">
                <a:tc>
                  <a:txBody>
                    <a:bodyPr/>
                    <a:lstStyle/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/>
                        <a:t>(NOMBRE)</a:t>
                      </a:r>
                      <a:endParaRPr lang="es-ES" sz="800" b="1" dirty="0"/>
                    </a:p>
                    <a:p>
                      <a:pPr algn="ctr"/>
                      <a:r>
                        <a:rPr lang="es-MX" sz="800" b="1" dirty="0"/>
                        <a:t>REPRESENTANTE</a:t>
                      </a:r>
                      <a:r>
                        <a:rPr lang="es-MX" sz="800" b="1" baseline="0" dirty="0"/>
                        <a:t> LEGAL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image2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5" t="5215" r="4478" b="232"/>
          <a:stretch/>
        </p:blipFill>
        <p:spPr bwMode="auto">
          <a:xfrm>
            <a:off x="476672" y="251520"/>
            <a:ext cx="1584176" cy="8995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Capas">
  <a:themeElements>
    <a:clrScheme name="Capas 7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4F917E"/>
      </a:accent1>
      <a:accent2>
        <a:srgbClr val="CC9900"/>
      </a:accent2>
      <a:accent3>
        <a:srgbClr val="FFFFFF"/>
      </a:accent3>
      <a:accent4>
        <a:srgbClr val="000000"/>
      </a:accent4>
      <a:accent5>
        <a:srgbClr val="B2C7C0"/>
      </a:accent5>
      <a:accent6>
        <a:srgbClr val="B98A00"/>
      </a:accent6>
      <a:hlink>
        <a:srgbClr val="5A84D8"/>
      </a:hlink>
      <a:folHlink>
        <a:srgbClr val="A0C6BA"/>
      </a:folHlink>
    </a:clrScheme>
    <a:fontScheme name="Capa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a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4192</TotalTime>
  <Words>525</Words>
  <Application>Microsoft Office PowerPoint</Application>
  <PresentationFormat>Presentación en pantalla (4:3)</PresentationFormat>
  <Paragraphs>166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Batang</vt:lpstr>
      <vt:lpstr>Times New Roman</vt:lpstr>
      <vt:lpstr>Wingdings</vt:lpstr>
      <vt:lpstr>Capas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“DIAGNÓSTICO DEL SISTEMA DE COSTOS POR PROCESOS DE UNA EMPRESA CHOCOLATERA”</dc:title>
  <dc:creator>Viridiana</dc:creator>
  <cp:lastModifiedBy>ID54491</cp:lastModifiedBy>
  <cp:revision>537</cp:revision>
  <cp:lastPrinted>2025-01-30T20:33:53Z</cp:lastPrinted>
  <dcterms:created xsi:type="dcterms:W3CDTF">2004-04-29T15:50:15Z</dcterms:created>
  <dcterms:modified xsi:type="dcterms:W3CDTF">2025-01-30T21:30:42Z</dcterms:modified>
</cp:coreProperties>
</file>